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4" r:id="rId5"/>
    <p:sldId id="259" r:id="rId6"/>
    <p:sldId id="273" r:id="rId7"/>
    <p:sldId id="271" r:id="rId8"/>
    <p:sldId id="279" r:id="rId9"/>
    <p:sldId id="260" r:id="rId10"/>
    <p:sldId id="262" r:id="rId11"/>
    <p:sldId id="277" r:id="rId12"/>
    <p:sldId id="261" r:id="rId13"/>
    <p:sldId id="263" r:id="rId14"/>
    <p:sldId id="278" r:id="rId15"/>
    <p:sldId id="266" r:id="rId16"/>
    <p:sldId id="267" r:id="rId17"/>
    <p:sldId id="268" r:id="rId18"/>
    <p:sldId id="269" r:id="rId19"/>
    <p:sldId id="276"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8848" autoAdjust="0"/>
  </p:normalViewPr>
  <p:slideViewPr>
    <p:cSldViewPr snapToGrid="0">
      <p:cViewPr varScale="1">
        <p:scale>
          <a:sx n="109" d="100"/>
          <a:sy n="109" d="100"/>
        </p:scale>
        <p:origin x="425" y="51"/>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10/10/2018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33740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62876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10/10/2018</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10/10/2018</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13" name="Content Placeholder 12">
            <a:extLst>
              <a:ext uri="{FF2B5EF4-FFF2-40B4-BE49-F238E27FC236}">
                <a16:creationId xmlns:a16="http://schemas.microsoft.com/office/drawing/2014/main" id="{FE697A70-0530-404E-846E-2844961ACE2E}"/>
              </a:ext>
            </a:extLst>
          </p:cNvPr>
          <p:cNvPicPr>
            <a:picLocks noGrp="1" noChangeAspect="1"/>
          </p:cNvPicPr>
          <p:nvPr>
            <p:ph idx="1"/>
          </p:nvPr>
        </p:nvPicPr>
        <p:blipFill>
          <a:blip r:embed="rId3"/>
          <a:stretch>
            <a:fillRect/>
          </a:stretch>
        </p:blipFill>
        <p:spPr>
          <a:xfrm>
            <a:off x="1551182" y="1578547"/>
            <a:ext cx="8601269" cy="4564130"/>
          </a:xfrm>
          <a:prstGeom prst="rect">
            <a:avLst/>
          </a:prstGeom>
        </p:spPr>
      </p:pic>
      <p:pic>
        <p:nvPicPr>
          <p:cNvPr id="14" name="Picture 13">
            <a:extLst>
              <a:ext uri="{FF2B5EF4-FFF2-40B4-BE49-F238E27FC236}">
                <a16:creationId xmlns:a16="http://schemas.microsoft.com/office/drawing/2014/main" id="{3DF86860-3E37-4072-A24F-131C73854758}"/>
              </a:ext>
            </a:extLst>
          </p:cNvPr>
          <p:cNvPicPr>
            <a:picLocks noChangeAspect="1"/>
          </p:cNvPicPr>
          <p:nvPr/>
        </p:nvPicPr>
        <p:blipFill>
          <a:blip r:embed="rId4"/>
          <a:stretch>
            <a:fillRect/>
          </a:stretch>
        </p:blipFill>
        <p:spPr>
          <a:xfrm>
            <a:off x="2503301" y="1435090"/>
            <a:ext cx="6057869" cy="5056255"/>
          </a:xfrm>
          <a:prstGeom prst="rect">
            <a:avLst/>
          </a:prstGeom>
        </p:spPr>
      </p:pic>
      <p:pic>
        <p:nvPicPr>
          <p:cNvPr id="16" name="Picture 15">
            <a:extLst>
              <a:ext uri="{FF2B5EF4-FFF2-40B4-BE49-F238E27FC236}">
                <a16:creationId xmlns:a16="http://schemas.microsoft.com/office/drawing/2014/main" id="{19690DA1-8A0E-4A61-B8C0-00CF0F133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166" y="1994918"/>
            <a:ext cx="6799585" cy="3743590"/>
          </a:xfrm>
          <a:prstGeom prst="rect">
            <a:avLst/>
          </a:prstGeom>
        </p:spPr>
      </p:pic>
      <p:pic>
        <p:nvPicPr>
          <p:cNvPr id="18" name="Picture 17">
            <a:extLst>
              <a:ext uri="{FF2B5EF4-FFF2-40B4-BE49-F238E27FC236}">
                <a16:creationId xmlns:a16="http://schemas.microsoft.com/office/drawing/2014/main" id="{11ED1D3B-4FCF-47D5-8A51-50F33C641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5612" y="2055813"/>
            <a:ext cx="7321285" cy="3956630"/>
          </a:xfrm>
          <a:prstGeom prst="rect">
            <a:avLst/>
          </a:prstGeom>
        </p:spPr>
      </p:pic>
      <p:pic>
        <p:nvPicPr>
          <p:cNvPr id="20" name="Picture 19">
            <a:extLst>
              <a:ext uri="{FF2B5EF4-FFF2-40B4-BE49-F238E27FC236}">
                <a16:creationId xmlns:a16="http://schemas.microsoft.com/office/drawing/2014/main" id="{03B0AD61-59A6-4977-B55F-959F945954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6336" y="1484685"/>
            <a:ext cx="6457481" cy="4845453"/>
          </a:xfrm>
          <a:prstGeom prst="rect">
            <a:avLst/>
          </a:prstGeom>
        </p:spPr>
      </p:pic>
      <p:pic>
        <p:nvPicPr>
          <p:cNvPr id="21" name="Picture 20">
            <a:extLst>
              <a:ext uri="{FF2B5EF4-FFF2-40B4-BE49-F238E27FC236}">
                <a16:creationId xmlns:a16="http://schemas.microsoft.com/office/drawing/2014/main" id="{8AE606E4-89D8-4C8C-B429-681D4C056979}"/>
              </a:ext>
            </a:extLst>
          </p:cNvPr>
          <p:cNvPicPr>
            <a:picLocks noChangeAspect="1"/>
          </p:cNvPicPr>
          <p:nvPr/>
        </p:nvPicPr>
        <p:blipFill>
          <a:blip r:embed="rId8"/>
          <a:stretch>
            <a:fillRect/>
          </a:stretch>
        </p:blipFill>
        <p:spPr>
          <a:xfrm>
            <a:off x="2415489" y="1512796"/>
            <a:ext cx="6219986" cy="4707834"/>
          </a:xfrm>
          <a:prstGeom prst="rect">
            <a:avLst/>
          </a:prstGeom>
        </p:spPr>
      </p:pic>
      <p:pic>
        <p:nvPicPr>
          <p:cNvPr id="23" name="Picture 22">
            <a:extLst>
              <a:ext uri="{FF2B5EF4-FFF2-40B4-BE49-F238E27FC236}">
                <a16:creationId xmlns:a16="http://schemas.microsoft.com/office/drawing/2014/main" id="{887024ED-7879-4F1F-B8CC-C167C7A654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7520" y="1553265"/>
            <a:ext cx="7899825" cy="4708295"/>
          </a:xfrm>
          <a:prstGeom prst="rect">
            <a:avLst/>
          </a:prstGeom>
        </p:spPr>
      </p:pic>
      <p:pic>
        <p:nvPicPr>
          <p:cNvPr id="25" name="Picture 24">
            <a:extLst>
              <a:ext uri="{FF2B5EF4-FFF2-40B4-BE49-F238E27FC236}">
                <a16:creationId xmlns:a16="http://schemas.microsoft.com/office/drawing/2014/main" id="{58101CA2-B7F4-4140-A7BA-3BC472099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1148" y="1541543"/>
            <a:ext cx="6290022" cy="4601134"/>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02"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p:txBody>
      </p:sp>
      <p:pic>
        <p:nvPicPr>
          <p:cNvPr id="13" name="Picture 12" descr="A screenshot of a social media post&#10;&#10;Description generated with very high confidence">
            <a:extLst>
              <a:ext uri="{FF2B5EF4-FFF2-40B4-BE49-F238E27FC236}">
                <a16:creationId xmlns:a16="http://schemas.microsoft.com/office/drawing/2014/main" id="{153B0CF3-F328-4183-A5A1-CD7952DA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465" y="2957343"/>
            <a:ext cx="6843823" cy="3675994"/>
          </a:xfrm>
          <a:prstGeom prst="rect">
            <a:avLst/>
          </a:prstGeom>
        </p:spPr>
      </p:pic>
      <p:sp>
        <p:nvSpPr>
          <p:cNvPr id="14" name="TextBox 13">
            <a:extLst>
              <a:ext uri="{FF2B5EF4-FFF2-40B4-BE49-F238E27FC236}">
                <a16:creationId xmlns:a16="http://schemas.microsoft.com/office/drawing/2014/main" id="{DC22376F-4627-4734-A4E3-43CC6F5F3CE7}"/>
              </a:ext>
            </a:extLst>
          </p:cNvPr>
          <p:cNvSpPr txBox="1"/>
          <p:nvPr/>
        </p:nvSpPr>
        <p:spPr>
          <a:xfrm>
            <a:off x="843539" y="2011968"/>
            <a:ext cx="1018242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t>Full Stack Trace</a:t>
            </a:r>
          </a:p>
          <a:p>
            <a:pPr marL="285750" indent="-285750">
              <a:buFont typeface="Arial" panose="020B0604020202020204" pitchFamily="34" charset="0"/>
              <a:buChar char="•"/>
            </a:pPr>
            <a:r>
              <a:rPr lang="en-US" sz="3600" dirty="0"/>
              <a:t>Locals window at time of Exception</a:t>
            </a:r>
          </a:p>
          <a:p>
            <a:pPr marL="285750" indent="-285750">
              <a:buFont typeface="Arial" panose="020B0604020202020204" pitchFamily="34" charset="0"/>
              <a:buChar char="•"/>
            </a:pPr>
            <a:r>
              <a:rPr lang="en-US" sz="3600" dirty="0"/>
              <a:t>Visual Studio Debugging detached from App</a:t>
            </a:r>
          </a:p>
        </p:txBody>
      </p:sp>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(MCSD, MCSA, MCA)</a:t>
            </a:r>
            <a:br>
              <a:rPr lang="en-US" dirty="0"/>
            </a:br>
            <a:r>
              <a:rPr lang="en-US" sz="1800" dirty="0"/>
              <a:t>Application Development Manager - Microsoft </a:t>
            </a:r>
            <a:r>
              <a:rPr lang="en-US" sz="2000" dirty="0"/>
              <a:t>(http://github.com/isaac2004/levin-talks)</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pic>
        <p:nvPicPr>
          <p:cNvPr id="1028" name="Picture 4" descr="https://api.qr-code-generator.com/v1/get-frame?access-token=EBephxedmZHs9OWzR2Kbv-125ifulLI1LemyW4NO2hwWifAzpHadEVcOq-OkFtNz&amp;frame_name=no-frame&amp;qr_code_text=https%3A%2F%2Fgithub.com%2Fisaac2004%2Flevin-talks%2Fraw%2Fmaster%2FAppInsights%2FAppInsightsPresentation.pptx&amp;text=Scan%20me&amp;icon_name=mobile&amp;image_format=PNG&amp;image_width=300">
            <a:extLst>
              <a:ext uri="{FF2B5EF4-FFF2-40B4-BE49-F238E27FC236}">
                <a16:creationId xmlns:a16="http://schemas.microsoft.com/office/drawing/2014/main" id="{D9C21888-71E2-47B9-8AC1-999DB5A7DE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747" y="353565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BAFB3-E533-45D9-ABAE-189EE8A4679D}"/>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Thank You!</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8824906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5252" y="1969312"/>
            <a:ext cx="7127338" cy="4154488"/>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000" dirty="0"/>
              <a:t>Enable Extension on App Service Directly</a:t>
            </a:r>
          </a:p>
        </p:txBody>
      </p:sp>
      <p:pic>
        <p:nvPicPr>
          <p:cNvPr id="4" name="Picture 3">
            <a:extLst>
              <a:ext uri="{FF2B5EF4-FFF2-40B4-BE49-F238E27FC236}">
                <a16:creationId xmlns:a16="http://schemas.microsoft.com/office/drawing/2014/main" id="{25D099C0-690D-4E23-A62B-51F983BEE89F}"/>
              </a:ext>
            </a:extLst>
          </p:cNvPr>
          <p:cNvPicPr>
            <a:picLocks noChangeAspect="1"/>
          </p:cNvPicPr>
          <p:nvPr/>
        </p:nvPicPr>
        <p:blipFill>
          <a:blip r:embed="rId3"/>
          <a:stretch>
            <a:fillRect/>
          </a:stretch>
        </p:blipFill>
        <p:spPr>
          <a:xfrm>
            <a:off x="1938266" y="2948509"/>
            <a:ext cx="8138922" cy="2050504"/>
          </a:xfrm>
          <a:prstGeom prst="rect">
            <a:avLst/>
          </a:prstGeom>
        </p:spPr>
      </p:pic>
      <p:sp>
        <p:nvSpPr>
          <p:cNvPr id="16" name="TextBox 15">
            <a:extLst>
              <a:ext uri="{FF2B5EF4-FFF2-40B4-BE49-F238E27FC236}">
                <a16:creationId xmlns:a16="http://schemas.microsoft.com/office/drawing/2014/main" id="{BAFFF100-008B-4423-A2F1-A4BD889F4701}"/>
              </a:ext>
            </a:extLst>
          </p:cNvPr>
          <p:cNvSpPr txBox="1"/>
          <p:nvPr/>
        </p:nvSpPr>
        <p:spPr>
          <a:xfrm>
            <a:off x="833002" y="2010362"/>
            <a:ext cx="696557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 </a:t>
            </a:r>
            <a:r>
              <a:rPr lang="en-US" dirty="0" err="1"/>
              <a:t>Nuget</a:t>
            </a:r>
            <a:r>
              <a:rPr lang="en-US" dirty="0"/>
              <a:t> Package and enable in Code (is it already done?)</a:t>
            </a:r>
          </a:p>
          <a:p>
            <a:endParaRPr lang="en-US" dirty="0"/>
          </a:p>
          <a:p>
            <a:endParaRPr lang="en-US" dirty="0"/>
          </a:p>
          <a:p>
            <a:endParaRPr lang="en-US" dirty="0"/>
          </a:p>
        </p:txBody>
      </p:sp>
      <p:sp>
        <p:nvSpPr>
          <p:cNvPr id="9" name="TextBox 8">
            <a:extLst>
              <a:ext uri="{FF2B5EF4-FFF2-40B4-BE49-F238E27FC236}">
                <a16:creationId xmlns:a16="http://schemas.microsoft.com/office/drawing/2014/main" id="{D94777AF-F17E-45F9-924C-583F8128ED28}"/>
              </a:ext>
            </a:extLst>
          </p:cNvPr>
          <p:cNvSpPr txBox="1"/>
          <p:nvPr/>
        </p:nvSpPr>
        <p:spPr>
          <a:xfrm>
            <a:off x="843635" y="2001335"/>
            <a:ext cx="2972737" cy="369332"/>
          </a:xfrm>
          <a:prstGeom prst="rect">
            <a:avLst/>
          </a:prstGeom>
          <a:noFill/>
        </p:spPr>
        <p:txBody>
          <a:bodyPr wrap="none" rtlCol="0">
            <a:spAutoFit/>
          </a:bodyPr>
          <a:lstStyle/>
          <a:p>
            <a:pPr marL="285750" indent="-285750">
              <a:buFont typeface="Arial" panose="020B0604020202020204" pitchFamily="34" charset="0"/>
              <a:buChar char="•"/>
            </a:pPr>
            <a:r>
              <a:rPr lang="en-US" dirty="0"/>
              <a:t>Configure via Visual Studio</a:t>
            </a:r>
          </a:p>
        </p:txBody>
      </p:sp>
      <p:pic>
        <p:nvPicPr>
          <p:cNvPr id="15" name="Picture 14" descr="A screenshot of a cell phone&#10;&#10;Description generated with very high confidence">
            <a:extLst>
              <a:ext uri="{FF2B5EF4-FFF2-40B4-BE49-F238E27FC236}">
                <a16:creationId xmlns:a16="http://schemas.microsoft.com/office/drawing/2014/main" id="{1A1ABFDC-E085-4305-9D9C-5A65C86F7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627" y="2685474"/>
            <a:ext cx="6014494" cy="3383153"/>
          </a:xfrm>
          <a:prstGeom prst="rect">
            <a:avLst/>
          </a:prstGeom>
        </p:spPr>
      </p:pic>
      <p:pic>
        <p:nvPicPr>
          <p:cNvPr id="17" name="Picture 16">
            <a:extLst>
              <a:ext uri="{FF2B5EF4-FFF2-40B4-BE49-F238E27FC236}">
                <a16:creationId xmlns:a16="http://schemas.microsoft.com/office/drawing/2014/main" id="{2E4CA731-5871-423C-A70C-03356B7E0711}"/>
              </a:ext>
            </a:extLst>
          </p:cNvPr>
          <p:cNvPicPr>
            <a:picLocks noChangeAspect="1"/>
          </p:cNvPicPr>
          <p:nvPr/>
        </p:nvPicPr>
        <p:blipFill>
          <a:blip r:embed="rId5"/>
          <a:stretch>
            <a:fillRect/>
          </a:stretch>
        </p:blipFill>
        <p:spPr>
          <a:xfrm>
            <a:off x="7308152" y="2133383"/>
            <a:ext cx="4233567" cy="4487334"/>
          </a:xfrm>
          <a:prstGeom prst="rect">
            <a:avLst/>
          </a:prstGeom>
        </p:spPr>
      </p:pic>
      <p:sp>
        <p:nvSpPr>
          <p:cNvPr id="18" name="TextBox 17">
            <a:extLst>
              <a:ext uri="{FF2B5EF4-FFF2-40B4-BE49-F238E27FC236}">
                <a16:creationId xmlns:a16="http://schemas.microsoft.com/office/drawing/2014/main" id="{9AB6B7B5-6860-47AE-9916-D9527E0CCA25}"/>
              </a:ext>
            </a:extLst>
          </p:cNvPr>
          <p:cNvSpPr txBox="1"/>
          <p:nvPr/>
        </p:nvSpPr>
        <p:spPr>
          <a:xfrm>
            <a:off x="843635" y="2004298"/>
            <a:ext cx="1973104"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about IIS?</a:t>
            </a:r>
          </a:p>
        </p:txBody>
      </p:sp>
      <p:grpSp>
        <p:nvGrpSpPr>
          <p:cNvPr id="23" name="Group 22">
            <a:extLst>
              <a:ext uri="{FF2B5EF4-FFF2-40B4-BE49-F238E27FC236}">
                <a16:creationId xmlns:a16="http://schemas.microsoft.com/office/drawing/2014/main" id="{19D07542-59D4-4B5E-B90C-A08149589415}"/>
              </a:ext>
            </a:extLst>
          </p:cNvPr>
          <p:cNvGrpSpPr/>
          <p:nvPr/>
        </p:nvGrpSpPr>
        <p:grpSpPr>
          <a:xfrm>
            <a:off x="963959" y="2551556"/>
            <a:ext cx="10076129" cy="3269951"/>
            <a:chOff x="1015507" y="2563789"/>
            <a:chExt cx="10076129" cy="3269951"/>
          </a:xfrm>
        </p:grpSpPr>
        <p:pic>
          <p:nvPicPr>
            <p:cNvPr id="19" name="Picture 18">
              <a:extLst>
                <a:ext uri="{FF2B5EF4-FFF2-40B4-BE49-F238E27FC236}">
                  <a16:creationId xmlns:a16="http://schemas.microsoft.com/office/drawing/2014/main" id="{8FAE3768-1009-435E-B527-950A4C5CB43B}"/>
                </a:ext>
              </a:extLst>
            </p:cNvPr>
            <p:cNvPicPr>
              <a:picLocks noChangeAspect="1"/>
            </p:cNvPicPr>
            <p:nvPr/>
          </p:nvPicPr>
          <p:blipFill>
            <a:blip r:embed="rId6"/>
            <a:stretch>
              <a:fillRect/>
            </a:stretch>
          </p:blipFill>
          <p:spPr>
            <a:xfrm>
              <a:off x="1514475" y="2708735"/>
              <a:ext cx="1919288" cy="762917"/>
            </a:xfrm>
            <a:prstGeom prst="rect">
              <a:avLst/>
            </a:prstGeom>
          </p:spPr>
        </p:pic>
        <p:pic>
          <p:nvPicPr>
            <p:cNvPr id="20" name="Picture 19">
              <a:extLst>
                <a:ext uri="{FF2B5EF4-FFF2-40B4-BE49-F238E27FC236}">
                  <a16:creationId xmlns:a16="http://schemas.microsoft.com/office/drawing/2014/main" id="{03EF82CB-4A27-40DC-BEFF-28B737147AB7}"/>
                </a:ext>
              </a:extLst>
            </p:cNvPr>
            <p:cNvPicPr>
              <a:picLocks noChangeAspect="1"/>
            </p:cNvPicPr>
            <p:nvPr/>
          </p:nvPicPr>
          <p:blipFill>
            <a:blip r:embed="rId7"/>
            <a:stretch>
              <a:fillRect/>
            </a:stretch>
          </p:blipFill>
          <p:spPr>
            <a:xfrm>
              <a:off x="4117400" y="2563789"/>
              <a:ext cx="1536437" cy="986198"/>
            </a:xfrm>
            <a:prstGeom prst="rect">
              <a:avLst/>
            </a:prstGeom>
          </p:spPr>
        </p:pic>
        <p:pic>
          <p:nvPicPr>
            <p:cNvPr id="21" name="Picture 20">
              <a:extLst>
                <a:ext uri="{FF2B5EF4-FFF2-40B4-BE49-F238E27FC236}">
                  <a16:creationId xmlns:a16="http://schemas.microsoft.com/office/drawing/2014/main" id="{F44906E6-941F-4565-A319-1D80A9DCE5FB}"/>
                </a:ext>
              </a:extLst>
            </p:cNvPr>
            <p:cNvPicPr>
              <a:picLocks noChangeAspect="1"/>
            </p:cNvPicPr>
            <p:nvPr/>
          </p:nvPicPr>
          <p:blipFill>
            <a:blip r:embed="rId8"/>
            <a:stretch>
              <a:fillRect/>
            </a:stretch>
          </p:blipFill>
          <p:spPr>
            <a:xfrm>
              <a:off x="1015507" y="4245849"/>
              <a:ext cx="5235749" cy="1587891"/>
            </a:xfrm>
            <a:prstGeom prst="rect">
              <a:avLst/>
            </a:prstGeom>
          </p:spPr>
        </p:pic>
        <p:pic>
          <p:nvPicPr>
            <p:cNvPr id="22" name="Picture 21">
              <a:extLst>
                <a:ext uri="{FF2B5EF4-FFF2-40B4-BE49-F238E27FC236}">
                  <a16:creationId xmlns:a16="http://schemas.microsoft.com/office/drawing/2014/main" id="{A3228F5A-E6CF-4F11-BC0C-8967716C9942}"/>
                </a:ext>
              </a:extLst>
            </p:cNvPr>
            <p:cNvPicPr>
              <a:picLocks noChangeAspect="1"/>
            </p:cNvPicPr>
            <p:nvPr/>
          </p:nvPicPr>
          <p:blipFill>
            <a:blip r:embed="rId9"/>
            <a:stretch>
              <a:fillRect/>
            </a:stretch>
          </p:blipFill>
          <p:spPr>
            <a:xfrm>
              <a:off x="6757760" y="2780621"/>
              <a:ext cx="4333876" cy="3053119"/>
            </a:xfrm>
            <a:prstGeom prst="rect">
              <a:avLst/>
            </a:prstGeom>
          </p:spPr>
        </p:pic>
      </p:grpSp>
      <p:pic>
        <p:nvPicPr>
          <p:cNvPr id="14" name="Picture 13">
            <a:extLst>
              <a:ext uri="{FF2B5EF4-FFF2-40B4-BE49-F238E27FC236}">
                <a16:creationId xmlns:a16="http://schemas.microsoft.com/office/drawing/2014/main" id="{9CE851B0-B0B2-4947-A108-A55EA478B662}"/>
              </a:ext>
            </a:extLst>
          </p:cNvPr>
          <p:cNvPicPr>
            <a:picLocks noChangeAspect="1"/>
          </p:cNvPicPr>
          <p:nvPr/>
        </p:nvPicPr>
        <p:blipFill>
          <a:blip r:embed="rId10"/>
          <a:stretch>
            <a:fillRect/>
          </a:stretch>
        </p:blipFill>
        <p:spPr>
          <a:xfrm>
            <a:off x="2880420" y="2587238"/>
            <a:ext cx="5956666" cy="3605659"/>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uiExpand="1" build="p"/>
      <p:bldP spid="3" grpId="1" build="p"/>
      <p:bldP spid="16" grpId="0"/>
      <p:bldP spid="16" grpId="1"/>
      <p:bldP spid="9" grpId="0"/>
      <p:bldP spid="9" grpId="1"/>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820</TotalTime>
  <Words>602</Words>
  <Application>Microsoft Office PowerPoint</Application>
  <PresentationFormat>Widescreen</PresentationFormat>
  <Paragraphs>124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The Tool You Never Knew You Needed</vt:lpstr>
      <vt:lpstr>Isaac Levin (MCSD, MCSA, MCA) Application Development Manager - Microsoft (http://github.com/isaac2004/levin-talks)</vt:lpstr>
      <vt:lpstr>Quick Poll</vt:lpstr>
      <vt:lpstr>Questions To Consider</vt:lpstr>
      <vt:lpstr>What is App Insights?</vt:lpstr>
      <vt:lpstr>What Kind of Telemetry?</vt:lpstr>
      <vt:lpstr>Flow of Application Insights</vt:lpstr>
      <vt:lpstr>How do I Instrument?</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References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191</cp:revision>
  <dcterms:created xsi:type="dcterms:W3CDTF">2017-11-11T22:50:13Z</dcterms:created>
  <dcterms:modified xsi:type="dcterms:W3CDTF">2018-10-10T17:53:51Z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